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handoutMasterIdLst>
    <p:handoutMasterId r:id="rId20"/>
  </p:handoutMasterIdLst>
  <p:sldIdLst>
    <p:sldId id="314" r:id="rId2"/>
    <p:sldId id="303" r:id="rId3"/>
    <p:sldId id="317" r:id="rId4"/>
    <p:sldId id="277" r:id="rId5"/>
    <p:sldId id="257" r:id="rId6"/>
    <p:sldId id="259" r:id="rId7"/>
    <p:sldId id="316" r:id="rId8"/>
    <p:sldId id="268" r:id="rId9"/>
    <p:sldId id="304" r:id="rId10"/>
    <p:sldId id="308" r:id="rId11"/>
    <p:sldId id="288" r:id="rId12"/>
    <p:sldId id="289" r:id="rId13"/>
    <p:sldId id="291" r:id="rId14"/>
    <p:sldId id="292" r:id="rId15"/>
    <p:sldId id="305" r:id="rId16"/>
    <p:sldId id="312" r:id="rId17"/>
    <p:sldId id="31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ie A. Nass" initials="CAN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2" autoAdjust="0"/>
    <p:restoredTop sz="81664" autoAdjust="0"/>
  </p:normalViewPr>
  <p:slideViewPr>
    <p:cSldViewPr>
      <p:cViewPr varScale="1">
        <p:scale>
          <a:sx n="99" d="100"/>
          <a:sy n="99" d="100"/>
        </p:scale>
        <p:origin x="18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712CBD-5DD6-4609-A721-6BECE6E71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697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230D73-722D-43EA-BC6A-AF399787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41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016AC-054B-4CC6-808B-1B7C82155389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30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Intimacy involves more than just sex, it involves being close, sharing and supporting.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30D73-722D-43EA-BC6A-AF39978700C3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5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30D73-722D-43EA-BC6A-AF39978700C3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9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previous strategies described in the stress</a:t>
            </a:r>
            <a:r>
              <a:rPr lang="en-US" baseline="0" dirty="0" smtClean="0"/>
              <a:t> management and coping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30D73-722D-43EA-BC6A-AF39978700C3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39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* Go Around – have people write this down – share if comfortable</a:t>
            </a:r>
          </a:p>
          <a:p>
            <a:r>
              <a:rPr lang="en-US" sz="4100" dirty="0"/>
              <a:t>* Ok if you don’t cover them all or add others that come up during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9E6B-305B-4797-A92A-37FE706986BF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08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pPr defTabSz="931774">
              <a:defRPr/>
            </a:pPr>
            <a:r>
              <a:rPr lang="en-US" dirty="0" smtClean="0"/>
              <a:t>Talking point - </a:t>
            </a: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It’s common to have changes in our bodies, Some changes effect how we complete daily tasks and our self-esteem</a:t>
            </a:r>
          </a:p>
          <a:p>
            <a:pPr defTabSz="931774">
              <a:defRPr/>
            </a:pPr>
            <a:endParaRPr lang="en-US" alt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dirty="0"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15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4100" dirty="0"/>
              <a:t>*Guiding prompt: I learned/I hope/ I feel/</a:t>
            </a:r>
          </a:p>
          <a:p>
            <a:pPr defTabSz="931774">
              <a:defRPr/>
            </a:pPr>
            <a:r>
              <a:rPr lang="en-US" sz="4100" dirty="0"/>
              <a:t>* </a:t>
            </a:r>
            <a:r>
              <a:rPr lang="en-US" sz="4100" dirty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Go around</a:t>
            </a:r>
            <a:endParaRPr lang="en-US" sz="4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9E6B-305B-4797-A92A-37FE706986BF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3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*Go Around…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38D3C-4391-4B69-B0B2-862846A7B32F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</a:rPr>
              <a:t>* Tool: “Popcorn”</a:t>
            </a:r>
          </a:p>
          <a:p>
            <a:r>
              <a:rPr lang="en-US" sz="1200" dirty="0">
                <a:solidFill>
                  <a:srgbClr val="000000"/>
                </a:solidFill>
              </a:rPr>
              <a:t>* Explain what they are and why they’re important</a:t>
            </a:r>
          </a:p>
          <a:p>
            <a:r>
              <a:rPr lang="en-US" sz="1200" dirty="0">
                <a:solidFill>
                  <a:srgbClr val="000000"/>
                </a:solidFill>
              </a:rPr>
              <a:t>* Bring in concept of “parking lot” (or alternate term)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9E6B-305B-4797-A92A-37FE706986BF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8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spcBef>
                <a:spcPts val="587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Include</a:t>
            </a:r>
            <a:r>
              <a:rPr lang="en-US" baseline="0" dirty="0" smtClean="0">
                <a:solidFill>
                  <a:srgbClr val="FF0000"/>
                </a:solidFill>
              </a:rPr>
              <a:t> as talking point in guide - </a:t>
            </a:r>
            <a:r>
              <a:rPr lang="en-US" altLang="en-US" dirty="0">
                <a:solidFill>
                  <a:schemeClr val="accent1"/>
                </a:solidFill>
                <a:latin typeface="Arial"/>
                <a:cs typeface="Arial"/>
              </a:rPr>
              <a:t>What are some goals we can have to feel good about our bodies?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Identifying ways to resolve intimacy issues</a:t>
            </a:r>
          </a:p>
          <a:p>
            <a:pPr defTabSz="931774">
              <a:spcBef>
                <a:spcPts val="587"/>
              </a:spcBef>
              <a:defRPr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30D73-722D-43EA-BC6A-AF39978700C3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1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30D73-722D-43EA-BC6A-AF39978700C3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30D73-722D-43EA-BC6A-AF39978700C3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2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30D73-722D-43EA-BC6A-AF39978700C3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20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Arm shake activity</a:t>
            </a:r>
          </a:p>
          <a:p>
            <a:r>
              <a:rPr lang="en-US" sz="4100" dirty="0"/>
              <a:t>Separate into gender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9E6B-305B-4797-A92A-37FE706986BF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0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38D3C-4391-4B69-B0B2-862846A7B32F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57624-A048-4DC7-9237-6308A654BF9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6F9F-77BC-47F1-AAC9-9A3884CC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7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57624-A048-4DC7-9237-6308A654BF9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6F9F-77BC-47F1-AAC9-9A3884CC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57624-A048-4DC7-9237-6308A654BF9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6F9F-77BC-47F1-AAC9-9A3884CC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4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57624-A048-4DC7-9237-6308A654BF9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6F9F-77BC-47F1-AAC9-9A3884CC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0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57624-A048-4DC7-9237-6308A654BF9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6F9F-77BC-47F1-AAC9-9A3884CC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57624-A048-4DC7-9237-6308A654BF9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6F9F-77BC-47F1-AAC9-9A3884CC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57624-A048-4DC7-9237-6308A654BF9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6F9F-77BC-47F1-AAC9-9A3884CC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1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57624-A048-4DC7-9237-6308A654BF9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6F9F-77BC-47F1-AAC9-9A3884CC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2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57624-A048-4DC7-9237-6308A654BF9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6F9F-77BC-47F1-AAC9-9A3884CC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7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57624-A048-4DC7-9237-6308A654BF9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6F9F-77BC-47F1-AAC9-9A3884CC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57624-A048-4DC7-9237-6308A654BF9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6F9F-77BC-47F1-AAC9-9A3884CC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BC63D"/>
            </a:gs>
            <a:gs pos="6000">
              <a:srgbClr val="D1E8B1"/>
            </a:gs>
            <a:gs pos="12000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D28A"/>
                </a:solidFill>
              </a:defRPr>
            </a:lvl1pPr>
          </a:lstStyle>
          <a:p>
            <a:fld id="{0E357624-A048-4DC7-9237-6308A654BF9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D28A"/>
                </a:solidFill>
              </a:defRPr>
            </a:lvl1pPr>
          </a:lstStyle>
          <a:p>
            <a:fld id="{29ED6F9F-77BC-47F1-AAC9-9A3884CC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6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84402" y="1600200"/>
            <a:ext cx="5051982" cy="22098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Image and Intimacy</a:t>
            </a:r>
            <a:endParaRPr lang="en-US"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592528"/>
            <a:ext cx="5853205" cy="550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955" marR="5080">
              <a:lnSpc>
                <a:spcPct val="101000"/>
              </a:lnSpc>
            </a:pPr>
            <a:r>
              <a:rPr lang="en-US" sz="3200" spc="15" dirty="0">
                <a:solidFill>
                  <a:srgbClr val="93C500"/>
                </a:solidFill>
                <a:latin typeface="Verdana"/>
                <a:cs typeface="Verdana"/>
              </a:rPr>
              <a:t>Staying in the Circle of Life</a:t>
            </a:r>
            <a:endParaRPr lang="en-US" sz="3200" dirty="0">
              <a:latin typeface="Verdana"/>
              <a:cs typeface="Verdana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3124201" y="6438327"/>
            <a:ext cx="5250680" cy="45719"/>
          </a:xfrm>
          <a:custGeom>
            <a:avLst/>
            <a:gdLst/>
            <a:ahLst/>
            <a:cxnLst/>
            <a:rect l="l" t="t" r="r" b="b"/>
            <a:pathLst>
              <a:path w="3505200" h="81279">
                <a:moveTo>
                  <a:pt x="0" y="0"/>
                </a:moveTo>
                <a:lnTo>
                  <a:pt x="3505200" y="0"/>
                </a:lnTo>
                <a:lnTo>
                  <a:pt x="3505200" y="81280"/>
                </a:lnTo>
                <a:lnTo>
                  <a:pt x="0" y="81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4" descr="T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405" y="4749798"/>
            <a:ext cx="1915732" cy="171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N:\Active Projects\Partnerships for Native Health\P4NH Admin\Logos and Design Files\NEW P4NH Logos\nativepartnershipslogos-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5170" r="12303" b="17113"/>
          <a:stretch>
            <a:fillRect/>
          </a:stretch>
        </p:blipFill>
        <p:spPr bwMode="auto">
          <a:xfrm>
            <a:off x="5638799" y="5487410"/>
            <a:ext cx="2675549" cy="81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" y="108024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5569825"/>
            <a:ext cx="2305831" cy="593158"/>
          </a:xfrm>
          <a:prstGeom prst="rect">
            <a:avLst/>
          </a:prstGeom>
        </p:spPr>
      </p:pic>
      <p:sp>
        <p:nvSpPr>
          <p:cNvPr id="11" name="Subtitle 3"/>
          <p:cNvSpPr txBox="1">
            <a:spLocks/>
          </p:cNvSpPr>
          <p:nvPr/>
        </p:nvSpPr>
        <p:spPr bwMode="auto">
          <a:xfrm>
            <a:off x="3472805" y="4132707"/>
            <a:ext cx="2031524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 algn="ctr">
              <a:lnSpc>
                <a:spcPct val="101000"/>
              </a:lnSpc>
              <a:buFont typeface="Arial" panose="020B0604020202020204" pitchFamily="34" charset="0"/>
              <a:buNone/>
            </a:pPr>
            <a:r>
              <a:rPr lang="en-US" spc="15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5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728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295400" y="343200"/>
            <a:ext cx="7016615" cy="1303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83928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Arial"/>
                <a:ea typeface="Trebuchet MS" pitchFamily="34" charset="0"/>
                <a:cs typeface="Arial"/>
              </a:rPr>
              <a:t>What comes to mind when you hear “intimacy”</a:t>
            </a:r>
            <a:r>
              <a:rPr lang="en-US" dirty="0">
                <a:solidFill>
                  <a:schemeClr val="bg2"/>
                </a:solidFill>
                <a:latin typeface="Arial"/>
                <a:ea typeface="Trebuchet MS" pitchFamily="34" charset="0"/>
                <a:cs typeface="Arial"/>
              </a:rPr>
              <a:t>?</a:t>
            </a:r>
            <a:endParaRPr lang="en-US" dirty="0" smtClean="0">
              <a:solidFill>
                <a:schemeClr val="bg2"/>
              </a:solidFill>
              <a:latin typeface="Arial"/>
              <a:ea typeface="Trebuchet MS" pitchFamily="34" charset="0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86000"/>
            <a:ext cx="4419600" cy="4191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going to discuss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cancer and treatment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intimacy, including –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ways to resolve intimacy issues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Practicing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with doctors and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how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talk about intimacy after cancer</a:t>
            </a:r>
          </a:p>
          <a:p>
            <a:endParaRPr lang="en-US" dirty="0"/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" y="18288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66" y="2362200"/>
            <a:ext cx="375033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8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7696200" cy="13033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A4198A"/>
                </a:solidFill>
                <a:latin typeface="Arial"/>
                <a:cs typeface="Arial"/>
              </a:rPr>
              <a:t>Sources of intimacy </a:t>
            </a:r>
            <a:r>
              <a:rPr lang="en-US" dirty="0">
                <a:solidFill>
                  <a:srgbClr val="A4198A"/>
                </a:solidFill>
                <a:latin typeface="Arial"/>
                <a:cs typeface="Arial"/>
              </a:rPr>
              <a:t>p</a:t>
            </a:r>
            <a:r>
              <a:rPr lang="en-US" dirty="0" smtClean="0">
                <a:solidFill>
                  <a:srgbClr val="A4198A"/>
                </a:solidFill>
                <a:latin typeface="Arial"/>
                <a:cs typeface="Arial"/>
              </a:rPr>
              <a:t>roblems</a:t>
            </a:r>
            <a:endParaRPr lang="en-US" dirty="0">
              <a:solidFill>
                <a:srgbClr val="A4198A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590800"/>
            <a:ext cx="5334000" cy="394811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accent1"/>
                </a:solidFill>
                <a:cs typeface="Arial"/>
              </a:rPr>
              <a:t>Treatment </a:t>
            </a:r>
            <a:r>
              <a:rPr lang="en-US" sz="3600" dirty="0" smtClean="0">
                <a:solidFill>
                  <a:schemeClr val="accent1"/>
                </a:solidFill>
                <a:cs typeface="Arial"/>
              </a:rPr>
              <a:t>effects</a:t>
            </a:r>
          </a:p>
          <a:p>
            <a:r>
              <a:rPr lang="en-US" sz="3600" dirty="0" smtClean="0">
                <a:solidFill>
                  <a:schemeClr val="accent1"/>
                </a:solidFill>
                <a:cs typeface="Arial"/>
              </a:rPr>
              <a:t>Worries</a:t>
            </a:r>
            <a:endParaRPr lang="en-US" sz="3600" dirty="0">
              <a:solidFill>
                <a:schemeClr val="accent1"/>
              </a:solidFill>
              <a:cs typeface="Arial"/>
            </a:endParaRPr>
          </a:p>
          <a:p>
            <a:r>
              <a:rPr lang="en-US" sz="3600" dirty="0">
                <a:solidFill>
                  <a:schemeClr val="accent1"/>
                </a:solidFill>
                <a:cs typeface="Arial"/>
              </a:rPr>
              <a:t>Self-perceptions of </a:t>
            </a:r>
            <a:r>
              <a:rPr lang="en-US" sz="3600" dirty="0" smtClean="0">
                <a:solidFill>
                  <a:schemeClr val="accent1"/>
                </a:solidFill>
                <a:cs typeface="Arial"/>
              </a:rPr>
              <a:t>sexuality</a:t>
            </a:r>
            <a:endParaRPr lang="en-US" sz="3600" dirty="0">
              <a:solidFill>
                <a:schemeClr val="accent1"/>
              </a:solidFill>
              <a:cs typeface="Arial"/>
            </a:endParaRPr>
          </a:p>
          <a:p>
            <a:r>
              <a:rPr lang="en-US" sz="3600" dirty="0">
                <a:solidFill>
                  <a:schemeClr val="accent1"/>
                </a:solidFill>
                <a:cs typeface="Arial"/>
              </a:rPr>
              <a:t>Partners’ reactions </a:t>
            </a:r>
            <a:endParaRPr lang="en-US" sz="3600" dirty="0" smtClean="0">
              <a:solidFill>
                <a:schemeClr val="accent1"/>
              </a:solidFill>
              <a:cs typeface="Arial"/>
            </a:endParaRPr>
          </a:p>
          <a:p>
            <a:r>
              <a:rPr lang="en-US" sz="3600" dirty="0" smtClean="0">
                <a:solidFill>
                  <a:schemeClr val="accent1"/>
                </a:solidFill>
                <a:cs typeface="Arial"/>
              </a:rPr>
              <a:t>Fatigue</a:t>
            </a:r>
            <a:endParaRPr lang="en-US" sz="3600" dirty="0">
              <a:solidFill>
                <a:schemeClr val="accent1"/>
              </a:solidFill>
              <a:cs typeface="Arial"/>
            </a:endParaRPr>
          </a:p>
          <a:p>
            <a:r>
              <a:rPr lang="en-US" sz="3600" dirty="0">
                <a:solidFill>
                  <a:schemeClr val="accent1"/>
                </a:solidFill>
                <a:cs typeface="Arial"/>
              </a:rPr>
              <a:t>Relationship challenges </a:t>
            </a:r>
            <a:endParaRPr lang="en-US" sz="3600" dirty="0" smtClean="0">
              <a:solidFill>
                <a:schemeClr val="accent1"/>
              </a:solidFill>
              <a:cs typeface="Arial"/>
            </a:endParaRPr>
          </a:p>
          <a:p>
            <a:r>
              <a:rPr lang="en-US" sz="3600" dirty="0" smtClean="0">
                <a:solidFill>
                  <a:schemeClr val="accent1"/>
                </a:solidFill>
                <a:cs typeface="Arial"/>
              </a:rPr>
              <a:t>Stress</a:t>
            </a:r>
            <a:endParaRPr lang="en-US" sz="3600" dirty="0">
              <a:solidFill>
                <a:schemeClr val="accent1"/>
              </a:solidFill>
              <a:cs typeface="Arial"/>
            </a:endParaRPr>
          </a:p>
          <a:p>
            <a:endParaRPr lang="en-US" sz="3200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jennbeth\AppData\Local\Microsoft\Windows\Temporary Internet Files\Content.IE5\VPXOX1BF\icon_29285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168580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/>
                <a:cs typeface="Arial"/>
              </a:rPr>
              <a:t>How can we feel </a:t>
            </a: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g</a:t>
            </a:r>
            <a:r>
              <a:rPr lang="en-US" dirty="0" smtClean="0">
                <a:solidFill>
                  <a:schemeClr val="bg2"/>
                </a:solidFill>
                <a:latin typeface="Arial"/>
                <a:cs typeface="Arial"/>
              </a:rPr>
              <a:t>ood </a:t>
            </a: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Arial"/>
                <a:cs typeface="Arial"/>
              </a:rPr>
              <a:t>bout </a:t>
            </a: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o</a:t>
            </a:r>
            <a:r>
              <a:rPr lang="en-US" dirty="0" smtClean="0">
                <a:solidFill>
                  <a:schemeClr val="bg2"/>
                </a:solidFill>
                <a:latin typeface="Arial"/>
                <a:cs typeface="Arial"/>
              </a:rPr>
              <a:t>urselves and </a:t>
            </a: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o</a:t>
            </a:r>
            <a:r>
              <a:rPr lang="en-US" dirty="0" smtClean="0">
                <a:solidFill>
                  <a:schemeClr val="bg2"/>
                </a:solidFill>
                <a:latin typeface="Arial"/>
                <a:cs typeface="Arial"/>
              </a:rPr>
              <a:t>ur strengths?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5181600" cy="3581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thoughts</a:t>
            </a:r>
            <a:endParaRPr lang="en-US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healthy foods</a:t>
            </a:r>
          </a:p>
          <a:p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physically active</a:t>
            </a:r>
            <a:endParaRPr lang="en-US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 </a:t>
            </a: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grief and </a:t>
            </a: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lang="en-US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6"/>
          <a:stretch/>
        </p:blipFill>
        <p:spPr>
          <a:xfrm>
            <a:off x="5486400" y="2667000"/>
            <a:ext cx="3352800" cy="40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610600" cy="13033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/>
                <a:cs typeface="Arial"/>
              </a:rPr>
              <a:t>How can we work with our partners to encourage </a:t>
            </a: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"/>
                <a:cs typeface="Arial"/>
              </a:rPr>
              <a:t>ntimacy?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705100"/>
            <a:ext cx="4191000" cy="3810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comfortable with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each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touch and be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affectionate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67000"/>
            <a:ext cx="2542728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5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683491"/>
            <a:ext cx="5769735" cy="977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Activity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1197735" y="2344536"/>
            <a:ext cx="6632620" cy="405626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changes you’ve noticed about your body?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steps you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take to have a positive view of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body?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done to address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intimacy or intimacy concerns with your partner?</a:t>
            </a:r>
          </a:p>
          <a:p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1080"/>
              </a:spcBef>
              <a:buClr>
                <a:schemeClr val="accent1"/>
              </a:buClr>
              <a:buSzPct val="115000"/>
              <a:buFont typeface="Questrial"/>
              <a:buChar char="•"/>
            </a:pPr>
            <a:endParaRPr lang="en-US" sz="2800" dirty="0">
              <a:solidFill>
                <a:schemeClr val="accent1">
                  <a:lumMod val="95000"/>
                  <a:lumOff val="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>
              <a:spcBef>
                <a:spcPts val="1080"/>
              </a:spcBef>
              <a:buFont typeface="Questrial"/>
              <a:buChar char="•"/>
            </a:pPr>
            <a:endParaRPr lang="en-US" dirty="0">
              <a:solidFill>
                <a:schemeClr val="accent1"/>
              </a:solidFill>
              <a:ea typeface="Questrial"/>
              <a:cs typeface="Questrial"/>
              <a:sym typeface="Questrial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" y="15240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 idx="4294967295"/>
          </p:nvPr>
        </p:nvSpPr>
        <p:spPr>
          <a:xfrm>
            <a:off x="1056068" y="360363"/>
            <a:ext cx="6797675" cy="130333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262626"/>
              </a:buClr>
              <a:buSzPct val="25000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Things to T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hink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bout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990600" y="2159000"/>
            <a:ext cx="7414800" cy="462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can </a:t>
            </a:r>
            <a:r>
              <a:rPr lang="en-US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</a:t>
            </a:r>
            <a:r>
              <a:rPr lang="en-US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intimacy, </a:t>
            </a:r>
            <a:r>
              <a:rPr lang="en-US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sexuality, and sex.</a:t>
            </a:r>
            <a:endParaRPr lang="en-US" sz="3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Intimacy, sexuality, and sex are important to help </a:t>
            </a:r>
            <a:r>
              <a:rPr lang="en-US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find </a:t>
            </a:r>
            <a:r>
              <a:rPr lang="en-US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“new </a:t>
            </a:r>
            <a:r>
              <a:rPr lang="en-US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normal.”</a:t>
            </a:r>
            <a:endParaRPr lang="en-US" sz="3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with </a:t>
            </a:r>
            <a:r>
              <a:rPr lang="en-US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partner about how you feel and what you </a:t>
            </a:r>
            <a:r>
              <a:rPr lang="en-US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need.</a:t>
            </a:r>
            <a:endParaRPr lang="en-US" sz="3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comfortable with your own </a:t>
            </a:r>
            <a:r>
              <a:rPr lang="en-US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altLang="en-US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(and should) still feel good about our bodies</a:t>
            </a:r>
            <a:r>
              <a:rPr lang="en-US" altLang="en-US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4393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12057" y="1876876"/>
            <a:ext cx="5451475" cy="977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rPr>
              <a:t>Closing Circle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" y="28194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728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063692" y="2196051"/>
            <a:ext cx="7016615" cy="1303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4019" y="554217"/>
            <a:ext cx="5010014" cy="1303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Agreements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953037" y="2140890"/>
            <a:ext cx="7379199" cy="40732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do what we can to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everyone feels 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comfortable while they’re here. Some examples: 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it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- 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anyone says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stays in the 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with respect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on topic – we have a lot of information to go over and we want to make sure we cover it all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things we can do?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" y="1669023"/>
            <a:ext cx="8716924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1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677862"/>
            <a:ext cx="8153400" cy="13033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Arial"/>
                <a:cs typeface="Arial"/>
              </a:rPr>
              <a:t>What </a:t>
            </a:r>
            <a:r>
              <a:rPr lang="en-US" sz="4000" dirty="0" smtClean="0">
                <a:solidFill>
                  <a:schemeClr val="bg2"/>
                </a:solidFill>
                <a:latin typeface="Arial"/>
                <a:cs typeface="Arial"/>
              </a:rPr>
              <a:t>We Will Talk About Today</a:t>
            </a:r>
            <a:endParaRPr lang="en-US" sz="40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245"/>
            <a:ext cx="9144000" cy="4903355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33400" y="25146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400" dirty="0" smtClean="0">
                <a:solidFill>
                  <a:schemeClr val="accent1"/>
                </a:solidFill>
                <a:latin typeface="Arial"/>
                <a:cs typeface="Arial"/>
              </a:rPr>
              <a:t>Changes we have seen or felt in our bodies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400" dirty="0" smtClean="0">
                <a:solidFill>
                  <a:schemeClr val="accent1"/>
                </a:solidFill>
                <a:latin typeface="Arial"/>
                <a:cs typeface="Arial"/>
              </a:rPr>
              <a:t>The effect of these changes on our daily lives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The impact of cancer and cancer treatment on intimacy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ommunication with partners </a:t>
            </a:r>
            <a:r>
              <a:rPr lang="en-US" sz="3400" dirty="0">
                <a:solidFill>
                  <a:srgbClr val="000000"/>
                </a:solidFill>
                <a:latin typeface="Arial"/>
                <a:cs typeface="Arial"/>
              </a:rPr>
              <a:t>and doctors </a:t>
            </a:r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about intimacy</a:t>
            </a:r>
            <a:endParaRPr lang="en-US" altLang="en-US" sz="3400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3045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7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14400" y="533400"/>
            <a:ext cx="6797675" cy="130333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Why are we t</a:t>
            </a:r>
            <a:r>
              <a:rPr lang="en-US" dirty="0" smtClean="0">
                <a:solidFill>
                  <a:schemeClr val="bg2"/>
                </a:solidFill>
                <a:latin typeface="Arial"/>
                <a:cs typeface="Arial"/>
              </a:rPr>
              <a:t>alking </a:t>
            </a: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about </a:t>
            </a:r>
            <a:r>
              <a:rPr lang="en-US" dirty="0" smtClean="0">
                <a:solidFill>
                  <a:schemeClr val="bg2"/>
                </a:solidFill>
                <a:latin typeface="Arial"/>
                <a:cs typeface="Arial"/>
              </a:rPr>
              <a:t>body image?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914400" y="2514600"/>
            <a:ext cx="6797675" cy="3954463"/>
          </a:xfrm>
        </p:spPr>
        <p:txBody>
          <a:bodyPr>
            <a:normAutofit fontScale="92500"/>
          </a:bodyPr>
          <a:lstStyle/>
          <a:p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and cancer treatment can lead to many changes: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how our bodies look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how our bodies work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how we feel about our bodies</a:t>
            </a:r>
          </a:p>
          <a:p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important to understand how we feel about these changes.</a:t>
            </a:r>
          </a:p>
          <a:p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also important to learn to love our bodies the way they are.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7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02167" y="533400"/>
            <a:ext cx="8305800" cy="13033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/>
                <a:cs typeface="Arial"/>
              </a:rPr>
              <a:t>Have you noticed </a:t>
            </a: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"/>
                <a:cs typeface="Arial"/>
              </a:rPr>
              <a:t>hanges in your body?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85800" y="2362200"/>
            <a:ext cx="8229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some people, physical changes might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 loss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loss or weight gain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Tooth loss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Scars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people find that physical changes also lead to changes in their daily lives. These might include: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</a:t>
            </a:r>
            <a:r>
              <a:rPr lang="en-U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hard to meet new people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Trying </a:t>
            </a:r>
            <a:r>
              <a:rPr lang="en-U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hide </a:t>
            </a: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bodies and things that have changed from </a:t>
            </a: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 </a:t>
            </a:r>
            <a:r>
              <a:rPr lang="en-U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partners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7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82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our bodies look like now?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39310" y="1296207"/>
            <a:ext cx="25146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different about my body?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1296207"/>
            <a:ext cx="25908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do I feel about the changes in my body?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2936145">
            <a:off x="3197155" y="4041609"/>
            <a:ext cx="1307451" cy="19522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" y="881910"/>
            <a:ext cx="91440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4838">
            <a:off x="4958644" y="3612171"/>
            <a:ext cx="9445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305800" cy="16843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/>
                <a:cs typeface="Arial"/>
              </a:rPr>
              <a:t>How can we feel </a:t>
            </a: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g</a:t>
            </a:r>
            <a:r>
              <a:rPr lang="en-US" dirty="0" smtClean="0">
                <a:solidFill>
                  <a:schemeClr val="bg2"/>
                </a:solidFill>
                <a:latin typeface="Arial"/>
                <a:cs typeface="Arial"/>
              </a:rPr>
              <a:t>ood in our bodies?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914400" y="2362200"/>
            <a:ext cx="6797675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2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r>
              <a:rPr lang="en-US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 positive self-image</a:t>
            </a:r>
          </a:p>
          <a:p>
            <a:r>
              <a:rPr lang="en-US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active</a:t>
            </a:r>
          </a:p>
          <a:p>
            <a:r>
              <a:rPr lang="en-US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clothes that make you feel good and </a:t>
            </a:r>
            <a:r>
              <a:rPr lang="en-US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comfortable</a:t>
            </a:r>
          </a:p>
          <a:p>
            <a:r>
              <a:rPr lang="en-US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care of your </a:t>
            </a:r>
            <a:r>
              <a:rPr lang="en-US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</a:p>
          <a:p>
            <a:r>
              <a:rPr lang="en-US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your friends and family</a:t>
            </a:r>
          </a:p>
          <a:p>
            <a:r>
              <a:rPr lang="en-US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into support for hair loss or change (wigs, hats, scarves)</a:t>
            </a:r>
            <a:endParaRPr lang="en-US" sz="3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7550" y="788345"/>
            <a:ext cx="5099050" cy="977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Activity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2590800" y="2539552"/>
            <a:ext cx="3825025" cy="218484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262626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Conduct Art Expression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262626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Describe the Mirror Activity </a:t>
            </a:r>
            <a:endParaRPr lang="en-US" sz="3600" dirty="0">
              <a:solidFill>
                <a:srgbClr val="262626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2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4NH Theme">
  <a:themeElements>
    <a:clrScheme name="Custom 2">
      <a:dk1>
        <a:srgbClr val="FFC010"/>
      </a:dk1>
      <a:lt1>
        <a:srgbClr val="CEC3B0"/>
      </a:lt1>
      <a:dk2>
        <a:srgbClr val="8BC63D"/>
      </a:dk2>
      <a:lt2>
        <a:srgbClr val="A4198A"/>
      </a:lt2>
      <a:accent1>
        <a:srgbClr val="000000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4NH Theme" id="{BFAFDDCD-A103-4E2F-82F9-5DA059E4CF48}" vid="{892BB738-F393-4605-8297-B6E7A9A18D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P4NH Theme</Template>
  <TotalTime>1818</TotalTime>
  <Words>724</Words>
  <Application>Microsoft Office PowerPoint</Application>
  <PresentationFormat>On-screen Show (4:3)</PresentationFormat>
  <Paragraphs>108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Questrial</vt:lpstr>
      <vt:lpstr>Trebuchet MS</vt:lpstr>
      <vt:lpstr>Verdana</vt:lpstr>
      <vt:lpstr>P4NH Theme</vt:lpstr>
      <vt:lpstr>Body Image and Intimacy</vt:lpstr>
      <vt:lpstr>Welcome</vt:lpstr>
      <vt:lpstr>Agreements</vt:lpstr>
      <vt:lpstr>What We Will Talk About Today</vt:lpstr>
      <vt:lpstr>Why are we talking about body image?</vt:lpstr>
      <vt:lpstr>Have you noticed changes in your body?</vt:lpstr>
      <vt:lpstr>What do our bodies look like now?</vt:lpstr>
      <vt:lpstr>How can we feel good in our bodies?</vt:lpstr>
      <vt:lpstr>Activity</vt:lpstr>
      <vt:lpstr>Break</vt:lpstr>
      <vt:lpstr>What comes to mind when you hear “intimacy”?</vt:lpstr>
      <vt:lpstr>Sources of intimacy problems</vt:lpstr>
      <vt:lpstr>How can we feel good about ourselves and our strengths?</vt:lpstr>
      <vt:lpstr>How can we work with our partners to encourage intimacy?</vt:lpstr>
      <vt:lpstr>Activity</vt:lpstr>
      <vt:lpstr>Things to Think About</vt:lpstr>
      <vt:lpstr>Closing Circle</vt:lpstr>
    </vt:vector>
  </TitlesOfParts>
  <Company>FHCRC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Molina, Yamile</dc:creator>
  <cp:lastModifiedBy>Sarah Simpson</cp:lastModifiedBy>
  <cp:revision>201</cp:revision>
  <cp:lastPrinted>2015-04-23T21:35:18Z</cp:lastPrinted>
  <dcterms:created xsi:type="dcterms:W3CDTF">2012-01-13T21:02:40Z</dcterms:created>
  <dcterms:modified xsi:type="dcterms:W3CDTF">2015-05-01T19:02:31Z</dcterms:modified>
</cp:coreProperties>
</file>