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8"/>
  </p:notesMasterIdLst>
  <p:handoutMasterIdLst>
    <p:handoutMasterId r:id="rId19"/>
  </p:handoutMasterIdLst>
  <p:sldIdLst>
    <p:sldId id="303" r:id="rId2"/>
    <p:sldId id="297" r:id="rId3"/>
    <p:sldId id="308" r:id="rId4"/>
    <p:sldId id="267" r:id="rId5"/>
    <p:sldId id="285" r:id="rId6"/>
    <p:sldId id="305" r:id="rId7"/>
    <p:sldId id="306" r:id="rId8"/>
    <p:sldId id="269" r:id="rId9"/>
    <p:sldId id="304" r:id="rId10"/>
    <p:sldId id="260" r:id="rId11"/>
    <p:sldId id="287" r:id="rId12"/>
    <p:sldId id="300" r:id="rId13"/>
    <p:sldId id="307" r:id="rId14"/>
    <p:sldId id="301" r:id="rId15"/>
    <p:sldId id="292" r:id="rId16"/>
    <p:sldId id="29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rie A. Nass" initials="CA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3E2C"/>
    <a:srgbClr val="000000"/>
    <a:srgbClr val="CEC3B0"/>
    <a:srgbClr val="8BC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8" autoAdjust="0"/>
    <p:restoredTop sz="86414" autoAdjust="0"/>
  </p:normalViewPr>
  <p:slideViewPr>
    <p:cSldViewPr>
      <p:cViewPr varScale="1">
        <p:scale>
          <a:sx n="79" d="100"/>
          <a:sy n="79" d="100"/>
        </p:scale>
        <p:origin x="10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2274" y="-6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7636AE-3DEB-4EF3-8E50-F22E6B40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828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CA7316-5430-468A-8F17-F3A8CA7F7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3253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16AC-054B-4CC6-808B-1B7C8215538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45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>
                <a:solidFill>
                  <a:srgbClr val="483E2C"/>
                </a:solidFill>
                <a:latin typeface="+mn-lt"/>
              </a:rPr>
              <a:t>* Have them brainstorm a list for “healthy” and “unhealthy” before showing them examples…</a:t>
            </a:r>
          </a:p>
          <a:p>
            <a:r>
              <a:rPr lang="en-US" sz="1200" baseline="0" dirty="0" smtClean="0">
                <a:solidFill>
                  <a:srgbClr val="483E2C"/>
                </a:solidFill>
                <a:latin typeface="+mn-lt"/>
              </a:rPr>
              <a:t>  or</a:t>
            </a:r>
          </a:p>
          <a:p>
            <a:r>
              <a:rPr lang="en-US" sz="1200" baseline="0" dirty="0" smtClean="0">
                <a:solidFill>
                  <a:srgbClr val="483E2C"/>
                </a:solidFill>
                <a:latin typeface="+mn-lt"/>
              </a:rPr>
              <a:t>* Make a list of all the words above without categories and have participants put them into categories?</a:t>
            </a:r>
          </a:p>
          <a:p>
            <a:r>
              <a:rPr lang="en-US" sz="1200" baseline="0" dirty="0" smtClean="0">
                <a:solidFill>
                  <a:srgbClr val="483E2C"/>
                </a:solidFill>
                <a:latin typeface="+mn-lt"/>
              </a:rPr>
              <a:t>** Talking Points: </a:t>
            </a:r>
            <a:r>
              <a:rPr lang="en-US" sz="1200" b="1" dirty="0">
                <a:solidFill>
                  <a:srgbClr val="483E2C"/>
                </a:solidFill>
                <a:latin typeface="+mn-lt"/>
                <a:cs typeface="Arial" panose="020B0604020202020204" pitchFamily="34" charset="0"/>
              </a:rPr>
              <a:t>It is normal to feel stress, anxiety, sadness or fear </a:t>
            </a:r>
            <a:r>
              <a:rPr lang="en-US" sz="1200" dirty="0">
                <a:solidFill>
                  <a:srgbClr val="483E2C"/>
                </a:solidFill>
                <a:latin typeface="+mn-lt"/>
                <a:cs typeface="Arial" panose="020B0604020202020204" pitchFamily="34" charset="0"/>
              </a:rPr>
              <a:t>when a stressful event occurs. It can take time to adjust to changes and return to a normal routine. </a:t>
            </a:r>
          </a:p>
          <a:p>
            <a:r>
              <a:rPr lang="en-US" sz="1200" b="1" dirty="0">
                <a:solidFill>
                  <a:srgbClr val="483E2C"/>
                </a:solidFill>
                <a:latin typeface="+mn-lt"/>
                <a:cs typeface="Arial" panose="020B0604020202020204" pitchFamily="34" charset="0"/>
              </a:rPr>
              <a:t>It is important to find healthy ways to address your feelings </a:t>
            </a:r>
            <a:r>
              <a:rPr lang="en-US" sz="1200" dirty="0">
                <a:solidFill>
                  <a:srgbClr val="483E2C"/>
                </a:solidFill>
                <a:latin typeface="+mn-lt"/>
                <a:cs typeface="Arial" panose="020B0604020202020204" pitchFamily="34" charset="0"/>
              </a:rPr>
              <a:t>before they become overwhelming</a:t>
            </a:r>
            <a:endParaRPr lang="en-US" sz="1200" dirty="0">
              <a:solidFill>
                <a:srgbClr val="483E2C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85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39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C9E6B-305B-4797-A92A-37FE706986BF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24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75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+mn-lt"/>
              </a:rPr>
              <a:t>* Go around and ask participants to respond</a:t>
            </a:r>
          </a:p>
          <a:p>
            <a:r>
              <a:rPr lang="en-US" sz="1200" dirty="0">
                <a:solidFill>
                  <a:srgbClr val="000000"/>
                </a:solidFill>
                <a:latin typeface="+mn-lt"/>
              </a:rPr>
              <a:t>* It’s okay if you don’t cover all these questions, and it’s okay to add others that come up during session</a:t>
            </a:r>
          </a:p>
          <a:p>
            <a:r>
              <a:rPr lang="en-US" sz="1200" dirty="0">
                <a:solidFill>
                  <a:srgbClr val="000000"/>
                </a:solidFill>
                <a:latin typeface="+mn-lt"/>
              </a:rPr>
              <a:t>* If time permits</a:t>
            </a:r>
          </a:p>
          <a:p>
            <a:r>
              <a:rPr lang="en-US" sz="1200" dirty="0">
                <a:solidFill>
                  <a:srgbClr val="000000"/>
                </a:solidFill>
                <a:latin typeface="+mn-lt"/>
              </a:rPr>
              <a:t>* Make a list of questions for the manual. The main purpose of the list is for facilitators to have questions on hand in case people aren’t interacting on their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C9E6B-305B-4797-A92A-37FE706986BF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80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 dirty="0"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6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dirty="0" smtClean="0">
                <a:solidFill>
                  <a:srgbClr val="483E2C"/>
                </a:solidFill>
              </a:rPr>
              <a:t>* Guiding prompt: I learned/I hope/ I feel/</a:t>
            </a:r>
          </a:p>
          <a:p>
            <a:pPr defTabSz="931774">
              <a:defRPr/>
            </a:pPr>
            <a:r>
              <a:rPr lang="en-US" sz="1200" dirty="0" smtClean="0">
                <a:solidFill>
                  <a:srgbClr val="483E2C"/>
                </a:solidFill>
              </a:rPr>
              <a:t>* </a:t>
            </a:r>
            <a:r>
              <a:rPr lang="en-US" sz="1200" dirty="0" smtClean="0">
                <a:solidFill>
                  <a:srgbClr val="483E2C"/>
                </a:solidFill>
                <a:ea typeface="Questrial"/>
                <a:cs typeface="Questrial"/>
                <a:sym typeface="Questrial"/>
              </a:rPr>
              <a:t>Go around</a:t>
            </a:r>
          </a:p>
          <a:p>
            <a:pPr defTabSz="931774">
              <a:defRPr/>
            </a:pPr>
            <a:r>
              <a:rPr lang="en-US" sz="1200" dirty="0" smtClean="0">
                <a:solidFill>
                  <a:srgbClr val="483E2C"/>
                </a:solidFill>
              </a:rPr>
              <a:t>* If time is short, limit responses to “what is one word to describe…” Otherwise, let them talk as they want.</a:t>
            </a:r>
            <a:endParaRPr lang="en-US" sz="1200" dirty="0">
              <a:solidFill>
                <a:srgbClr val="483E2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C9E6B-305B-4797-A92A-37FE706986BF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Around…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38D3C-4391-4B69-B0B2-862846A7B32F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7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</a:rPr>
              <a:t>* Tool: “Popcorn”</a:t>
            </a:r>
          </a:p>
          <a:p>
            <a:r>
              <a:rPr lang="en-US" sz="1200" dirty="0">
                <a:solidFill>
                  <a:srgbClr val="000000"/>
                </a:solidFill>
              </a:rPr>
              <a:t>* Explain what they are and why they’re important</a:t>
            </a:r>
          </a:p>
          <a:p>
            <a:r>
              <a:rPr lang="en-US" sz="1200" dirty="0">
                <a:solidFill>
                  <a:srgbClr val="000000"/>
                </a:solidFill>
              </a:rPr>
              <a:t>* Bring in concept of “parking lot” (or alternate term)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C9E6B-305B-4797-A92A-37FE706986B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7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1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5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</a:rPr>
              <a:t>* Insert a story (facilitator can share his or her own story, or read a story, or play a digital story)</a:t>
            </a:r>
          </a:p>
          <a:p>
            <a:r>
              <a:rPr lang="en-US" sz="1200" dirty="0">
                <a:solidFill>
                  <a:srgbClr val="000000"/>
                </a:solidFill>
              </a:rPr>
              <a:t>* Prompt other suggestions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25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23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26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7316-5430-468A-8F17-F3A8CA7F76A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7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7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5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7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8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2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9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BC63D"/>
            </a:gs>
            <a:gs pos="6000">
              <a:srgbClr val="D1E8B1"/>
            </a:gs>
            <a:gs pos="1200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D28A"/>
                </a:solidFill>
              </a:defRPr>
            </a:lvl1pPr>
          </a:lstStyle>
          <a:p>
            <a:fld id="{D3907047-BA5F-42F9-BD89-AAE2EA37B26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D28A"/>
                </a:solidFill>
              </a:defRPr>
            </a:lvl1pPr>
          </a:lstStyle>
          <a:p>
            <a:fld id="{F93677A1-88B0-4A7B-BB89-4EE1A292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2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01406" y="1600200"/>
            <a:ext cx="8185394" cy="1828799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and </a:t>
            </a:r>
            <a:br>
              <a:rPr lang="en-US" sz="54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Management</a:t>
            </a:r>
            <a:endParaRPr lang="en-US" sz="5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3581401" y="3649662"/>
            <a:ext cx="2057399" cy="541338"/>
          </a:xfrm>
        </p:spPr>
        <p:txBody>
          <a:bodyPr>
            <a:noAutofit/>
          </a:bodyPr>
          <a:lstStyle/>
          <a:p>
            <a:pPr marL="0" marR="5080" indent="0">
              <a:lnSpc>
                <a:spcPct val="101000"/>
              </a:lnSpc>
              <a:buNone/>
            </a:pPr>
            <a:r>
              <a:rPr lang="en-US" spc="15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2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402564"/>
            <a:ext cx="5943600" cy="589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" marR="5080">
              <a:lnSpc>
                <a:spcPct val="101000"/>
              </a:lnSpc>
            </a:pPr>
            <a:r>
              <a:rPr lang="en-US" sz="3200" spc="15" dirty="0">
                <a:solidFill>
                  <a:srgbClr val="93C500"/>
                </a:solidFill>
                <a:latin typeface="Verdana"/>
                <a:cs typeface="Verdana"/>
              </a:rPr>
              <a:t>Staying in the Circle of Life</a:t>
            </a:r>
            <a:endParaRPr lang="en-US" sz="3200" dirty="0">
              <a:latin typeface="Verdana"/>
              <a:cs typeface="Verdana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3124201" y="6438327"/>
            <a:ext cx="5250680" cy="45719"/>
          </a:xfrm>
          <a:custGeom>
            <a:avLst/>
            <a:gdLst/>
            <a:ahLst/>
            <a:cxnLst/>
            <a:rect l="l" t="t" r="r" b="b"/>
            <a:pathLst>
              <a:path w="3505200" h="81279">
                <a:moveTo>
                  <a:pt x="0" y="0"/>
                </a:moveTo>
                <a:lnTo>
                  <a:pt x="3505200" y="0"/>
                </a:lnTo>
                <a:lnTo>
                  <a:pt x="3505200" y="81280"/>
                </a:lnTo>
                <a:lnTo>
                  <a:pt x="0" y="812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4" descr="T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405" y="4749798"/>
            <a:ext cx="1915732" cy="1711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N:\Active Projects\Partnerships for Native Health\P4NH Admin\Logos and Design Files\NEW P4NH Logos\nativepartnershipslogos-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9" t="5170" r="12303" b="17113"/>
          <a:stretch>
            <a:fillRect/>
          </a:stretch>
        </p:blipFill>
        <p:spPr bwMode="auto">
          <a:xfrm>
            <a:off x="5638799" y="5487410"/>
            <a:ext cx="2675549" cy="81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381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5569825"/>
            <a:ext cx="2305831" cy="59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677863"/>
            <a:ext cx="7848600" cy="130333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and Unhealthy Ways </a:t>
            </a:r>
            <a:br>
              <a:rPr lang="en-US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Manage Stress</a:t>
            </a:r>
            <a:endParaRPr lang="en-US" sz="4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3400" y="2311401"/>
            <a:ext cx="3336925" cy="4233008"/>
          </a:xfrm>
        </p:spPr>
        <p:txBody>
          <a:bodyPr numCol="1"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rgbClr val="483E2C"/>
                </a:solidFill>
              </a:rPr>
              <a:t>	</a:t>
            </a:r>
            <a:r>
              <a:rPr lang="en-US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Asking for and receiving help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Laughing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 goals 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Resting 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 to music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warm baths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Visiting with family or friends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Asking for and accepting support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Others? 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  <a:p>
            <a:endParaRPr lang="en-US" sz="25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495800" y="2159000"/>
            <a:ext cx="4343400" cy="4394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400" b="1" dirty="0" smtClean="0">
                <a:solidFill>
                  <a:srgbClr val="483E2C"/>
                </a:solidFill>
                <a:latin typeface="Arial"/>
                <a:cs typeface="Arial"/>
              </a:rPr>
              <a:t>	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Unhealthy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accent1"/>
                </a:solidFill>
                <a:latin typeface="Arial"/>
                <a:cs typeface="Arial"/>
              </a:rPr>
              <a:t>Alcohol or drugs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>
                <a:solidFill>
                  <a:schemeClr val="accent1"/>
                </a:solidFill>
                <a:latin typeface="Arial"/>
                <a:cs typeface="Arial"/>
              </a:rPr>
              <a:t>Smoking</a:t>
            </a:r>
            <a:endParaRPr lang="en-US" sz="2000" dirty="0">
              <a:solidFill>
                <a:schemeClr val="accent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accent1"/>
                </a:solidFill>
                <a:latin typeface="Arial"/>
                <a:cs typeface="Arial"/>
              </a:rPr>
              <a:t>Aggression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solidFill>
                  <a:schemeClr val="accent1"/>
                </a:solidFill>
                <a:latin typeface="Arial"/>
                <a:cs typeface="Arial"/>
              </a:rPr>
              <a:t>Gossiping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>
                <a:solidFill>
                  <a:schemeClr val="accent1"/>
                </a:solidFill>
                <a:latin typeface="Arial"/>
                <a:cs typeface="Arial"/>
              </a:rPr>
              <a:t>Yelling (can be healthy too, depending on what you’re yelling at </a:t>
            </a:r>
            <a:r>
              <a:rPr lang="en-US" sz="2000" dirty="0" smtClean="0">
                <a:solidFill>
                  <a:schemeClr val="accent1"/>
                </a:solidFill>
                <a:latin typeface="Arial"/>
                <a:cs typeface="Arial"/>
                <a:sym typeface="Wingdings" panose="05000000000000000000" pitchFamily="2" charset="2"/>
              </a:rPr>
              <a:t>)</a:t>
            </a:r>
            <a:endParaRPr lang="en-US" sz="2000" dirty="0" smtClean="0">
              <a:solidFill>
                <a:schemeClr val="accent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>
                <a:solidFill>
                  <a:schemeClr val="accent1"/>
                </a:solidFill>
                <a:latin typeface="Arial"/>
                <a:cs typeface="Arial"/>
              </a:rPr>
              <a:t>Eating unhealthy food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>
                <a:solidFill>
                  <a:schemeClr val="accent1"/>
                </a:solidFill>
                <a:latin typeface="Arial"/>
                <a:cs typeface="Arial"/>
              </a:rPr>
              <a:t>Breaking things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>
                <a:solidFill>
                  <a:schemeClr val="accent1"/>
                </a:solidFill>
                <a:latin typeface="Arial"/>
                <a:cs typeface="Arial"/>
              </a:rPr>
              <a:t>Others?</a:t>
            </a:r>
            <a:endParaRPr lang="en-US"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43000" y="2209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0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905000"/>
            <a:ext cx="7848600" cy="4259262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diary or journal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writing down your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feelings,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drawings, or keeping track of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or events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you’ve been part of.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to someone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Holding in your feelings can make things harder than they need to be.  Try talking to a friend, family member, or someone else you trust </a:t>
            </a:r>
            <a:r>
              <a:rPr lang="en-US" sz="22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will listen! </a:t>
            </a:r>
            <a:endParaRPr lang="en-US" sz="2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on your traditional 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eachings.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take care of your spirit. If you need to, ask your family, a spiritual leader, or a traditional healer to help you find balance to help you through tough times</a:t>
            </a:r>
            <a:endParaRPr lang="en-US" sz="2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07583" y="365549"/>
            <a:ext cx="6797675" cy="1303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few suggestions... </a:t>
            </a:r>
            <a:endParaRPr lang="en-U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143000" y="1676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3728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41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38649" y="788345"/>
            <a:ext cx="5099050" cy="9779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Activity</a:t>
            </a:r>
            <a:endParaRPr lang="en-U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467600" cy="3962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 smtClean="0">
                <a:solidFill>
                  <a:srgbClr val="262626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Deep Breathing Exercise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262626"/>
              </a:solidFill>
              <a:ea typeface="Questrial"/>
              <a:cs typeface="Questrial"/>
              <a:sym typeface="Questrial"/>
            </a:endParaRPr>
          </a:p>
        </p:txBody>
      </p: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0" y="17526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362"/>
            <a:ext cx="8229600" cy="960438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896" y="4572000"/>
            <a:ext cx="4038600" cy="3352800"/>
          </a:xfrm>
        </p:spPr>
        <p:txBody>
          <a:bodyPr/>
          <a:lstStyle/>
          <a:p>
            <a:pPr>
              <a:spcBef>
                <a:spcPts val="1200"/>
              </a:spcBef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Laughing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Resting </a:t>
            </a:r>
          </a:p>
          <a:p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Listening to music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4572000"/>
            <a:ext cx="4038600" cy="175260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</a:t>
            </a: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Sweating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Praying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62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8658" y="1877008"/>
            <a:ext cx="1643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80000"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endParaRPr lang="en-US" sz="2800" b="1" u="sng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1858401"/>
            <a:ext cx="1388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tabLst>
                <a:tab pos="914400" algn="l"/>
              </a:tabLs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367218"/>
            <a:ext cx="434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physically </a:t>
            </a:r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Laughing</a:t>
            </a:r>
            <a:endParaRPr lang="en-US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973135"/>
            <a:ext cx="1920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buClr>
                <a:schemeClr val="accent1"/>
              </a:buClr>
              <a:buSzPct val="80000"/>
            </a:pP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</a:t>
            </a:r>
            <a:endParaRPr 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238162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 to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Meditating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 breathing</a:t>
            </a:r>
            <a:endParaRPr lang="en-US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397313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Spiritual</a:t>
            </a:r>
            <a:endParaRPr lang="en-US" sz="2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8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54557" y="591290"/>
            <a:ext cx="5769735" cy="9779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Discussion Questions</a:t>
            </a:r>
            <a:endParaRPr lang="en-U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914400" y="2344536"/>
            <a:ext cx="6915955" cy="28511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talking about stress make you feel stressed?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experience stress?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some ways you relieve stress?</a:t>
            </a:r>
          </a:p>
          <a:p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080"/>
              </a:spcBef>
              <a:buClr>
                <a:schemeClr val="accent1"/>
              </a:buClr>
              <a:buSzPct val="115000"/>
              <a:buFont typeface="Questrial"/>
              <a:buChar char="•"/>
            </a:pPr>
            <a:endParaRPr lang="en-US" sz="2800" dirty="0">
              <a:solidFill>
                <a:schemeClr val="accent1">
                  <a:lumMod val="95000"/>
                  <a:lumOff val="5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spcBef>
                <a:spcPts val="1080"/>
              </a:spcBef>
              <a:buFont typeface="Questrial"/>
              <a:buChar char="•"/>
            </a:pPr>
            <a:endParaRPr lang="en-US" dirty="0">
              <a:solidFill>
                <a:schemeClr val="accent1"/>
              </a:solidFill>
              <a:ea typeface="Questrial"/>
              <a:cs typeface="Questrial"/>
              <a:sym typeface="Questrial"/>
            </a:endParaRPr>
          </a:p>
        </p:txBody>
      </p: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2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 idx="4294967295"/>
          </p:nvPr>
        </p:nvSpPr>
        <p:spPr>
          <a:xfrm>
            <a:off x="1173137" y="480591"/>
            <a:ext cx="6797675" cy="1303337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262626"/>
              </a:buClr>
              <a:buSzPct val="25000"/>
            </a:pPr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Things to Think About</a:t>
            </a:r>
          </a:p>
        </p:txBody>
      </p:sp>
      <p:cxnSp>
        <p:nvCxnSpPr>
          <p:cNvPr id="189" name="Shape 189"/>
          <p:cNvCxnSpPr/>
          <p:nvPr/>
        </p:nvCxnSpPr>
        <p:spPr>
          <a:xfrm rot="10800000">
            <a:off x="1142999" y="1828800"/>
            <a:ext cx="6858000" cy="0"/>
          </a:xfrm>
          <a:prstGeom prst="straightConnector1">
            <a:avLst/>
          </a:prstGeom>
          <a:noFill/>
          <a:ln w="9525" cap="rnd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Shape 190"/>
          <p:cNvSpPr txBox="1"/>
          <p:nvPr/>
        </p:nvSpPr>
        <p:spPr>
          <a:xfrm>
            <a:off x="1109002" y="2819400"/>
            <a:ext cx="7414800" cy="327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many things that can cause stress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can be a positive thing when kept in balance</a:t>
            </a:r>
          </a:p>
          <a:p>
            <a:pPr marL="285750" indent="-285750">
              <a:spcBef>
                <a:spcPts val="1080"/>
              </a:spcBef>
              <a:buClr>
                <a:schemeClr val="accent1"/>
              </a:buClr>
              <a:buSzPct val="115000"/>
              <a:buFont typeface="Questrial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control over how you handle to stress</a:t>
            </a:r>
          </a:p>
          <a:p>
            <a:pPr marL="285750" indent="-285750">
              <a:spcBef>
                <a:spcPts val="1080"/>
              </a:spcBef>
              <a:buClr>
                <a:schemeClr val="accent1"/>
              </a:buClr>
              <a:buSzPct val="115000"/>
              <a:buFont typeface="Questrial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healthy and unhealthy ways to handle stress</a:t>
            </a:r>
          </a:p>
          <a:p>
            <a:pPr marL="285750" indent="-285750">
              <a:spcBef>
                <a:spcPts val="1080"/>
              </a:spcBef>
              <a:buClr>
                <a:schemeClr val="accent1"/>
              </a:buClr>
              <a:buSzPct val="115000"/>
              <a:buFont typeface="Questrial"/>
              <a:buChar char="•"/>
            </a:pP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improve your mental, emotional, spiritual and physical health by practicing healthy stress management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4" y="1663699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5844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12057" y="1876876"/>
            <a:ext cx="5451475" cy="9779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  <a:latin typeface="Questrial"/>
                <a:ea typeface="Questrial"/>
                <a:cs typeface="Questrial"/>
                <a:sym typeface="Questrial"/>
              </a:rPr>
              <a:t>Closing Circle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" y="28194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5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3728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1063692" y="2196051"/>
            <a:ext cx="7016615" cy="13033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  <a:endParaRPr lang="en-U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4019" y="554217"/>
            <a:ext cx="5010014" cy="1303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Agreements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953037" y="2140890"/>
            <a:ext cx="7379199" cy="407329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want to do what we can to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everyone feels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comfortable while they’re here. Some examples: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it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-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 anyone says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stays in the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with respect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on topic – we have a lot of information to go over and we want to make sure we cover it all</a:t>
            </a: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things we can do?</a:t>
            </a: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" y="1669023"/>
            <a:ext cx="8716924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8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21198"/>
            <a:ext cx="7239000" cy="13038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Will Talk About Today</a:t>
            </a:r>
            <a:endParaRPr lang="en-U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87168"/>
            <a:ext cx="4343400" cy="34472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stress?</a:t>
            </a: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you can identify stress</a:t>
            </a: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baseline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aseline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stress</a:t>
            </a: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manage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09800"/>
            <a:ext cx="2980113" cy="3441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0" y="1610816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0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467600" cy="41068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 stress at some time or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other.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thing is to </a:t>
            </a: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</a:t>
            </a: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balance.</a:t>
            </a: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stress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consequences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stress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a positive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 </a:t>
            </a:r>
            <a:r>
              <a:rPr 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small doses.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can motivate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to </a:t>
            </a: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positive changes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our 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73162" y="646918"/>
            <a:ext cx="6797675" cy="13033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Stress?</a:t>
            </a:r>
            <a:endParaRPr lang="en-U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34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7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838200"/>
            <a:ext cx="6799262" cy="11509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Feels </a:t>
            </a:r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tressed?</a:t>
            </a:r>
            <a:endParaRPr lang="en-US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" y="19050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90601" y="2438400"/>
            <a:ext cx="716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affected by cancer will probably feel stress: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 patients and survivors</a:t>
            </a:r>
          </a:p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amily members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Caregivers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</a:p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ealthcare providers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health representatives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Common Symptoms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267200" cy="4800600"/>
          </a:xfrm>
        </p:spPr>
        <p:txBody>
          <a:bodyPr/>
          <a:lstStyle/>
          <a:p>
            <a:pPr marL="82550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</a:p>
          <a:p>
            <a:pPr marL="365760" indent="-365760">
              <a:spcBef>
                <a:spcPts val="0"/>
              </a:spcBef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Stomach pain </a:t>
            </a:r>
          </a:p>
          <a:p>
            <a:pPr marL="365760" indent="-365760">
              <a:spcBef>
                <a:spcPts val="0"/>
              </a:spcBef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Headaches</a:t>
            </a:r>
          </a:p>
          <a:p>
            <a:pPr marL="365760" indent="-365760">
              <a:spcBef>
                <a:spcPts val="0"/>
              </a:spcBef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Difficulty concentrating </a:t>
            </a:r>
          </a:p>
          <a:p>
            <a:pPr marL="365760" indent="-365760">
              <a:spcBef>
                <a:spcPts val="0"/>
              </a:spcBef>
            </a:pP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tired or unable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endParaRPr lang="en-US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0">
              <a:spcBef>
                <a:spcPts val="800"/>
              </a:spcBef>
              <a:buClr>
                <a:schemeClr val="accent1"/>
              </a:buClr>
              <a:buSzPct val="80000"/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</a:t>
            </a:r>
            <a:endParaRPr lang="en-US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afraid or worrying more than usual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angry or irritable 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helpless or hopeless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restless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Crying a lot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4191000" cy="4495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  <a:tabLst>
                <a:tab pos="914400" algn="l"/>
              </a:tabLs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•"/>
              <a:tabLst>
                <a:tab pos="914400" algn="l"/>
              </a:tabLst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overwhelmed or out of control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•"/>
              <a:tabLst>
                <a:tab pos="914400" algn="l"/>
              </a:tabLst>
            </a:pP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low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self-esteem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•"/>
              <a:tabLst>
                <a:tab pos="914400" algn="l"/>
              </a:tabLst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enjoying things that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to  enjoy </a:t>
            </a:r>
            <a:endParaRPr lang="en-US" sz="2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Spiritual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out of balance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no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 of purpose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  <a:tabLst>
                <a:tab pos="914400" algn="l"/>
              </a:tabLst>
            </a:pP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Others?</a:t>
            </a:r>
          </a:p>
          <a:p>
            <a:endParaRPr lang="en-US" dirty="0"/>
          </a:p>
        </p:txBody>
      </p:sp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86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3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7906" y="516186"/>
            <a:ext cx="7118350" cy="130333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Cancer-Related</a:t>
            </a:r>
            <a:br>
              <a:rPr lang="en-US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of Stress</a:t>
            </a:r>
            <a:endParaRPr lang="en-US" sz="4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7962" y="2286000"/>
            <a:ext cx="6904038" cy="4335463"/>
          </a:xfrm>
        </p:spPr>
        <p:txBody>
          <a:bodyPr numCol="1">
            <a:no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a cancer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treated for cancer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to leave 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for medical care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Experiencing financial issues - paying bills, getting back to work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Fearing that cancer will come back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tired all the time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intimacy issues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back to “normal”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Adjusting to “new normal”</a:t>
            </a:r>
          </a:p>
        </p:txBody>
      </p:sp>
      <p:pic>
        <p:nvPicPr>
          <p:cNvPr id="6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8878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79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345411"/>
            <a:ext cx="4724400" cy="1303337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2"/>
                </a:solidFill>
                <a:latin typeface="Arial"/>
                <a:cs typeface="Arial"/>
              </a:rPr>
              <a:t>Break</a:t>
            </a:r>
            <a:endParaRPr lang="en-US" sz="5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pic>
        <p:nvPicPr>
          <p:cNvPr id="6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4226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12" y="2353818"/>
            <a:ext cx="6409888" cy="436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4NH Theme">
  <a:themeElements>
    <a:clrScheme name="Custom 2">
      <a:dk1>
        <a:srgbClr val="FFC010"/>
      </a:dk1>
      <a:lt1>
        <a:srgbClr val="CEC3B0"/>
      </a:lt1>
      <a:dk2>
        <a:srgbClr val="8BC63D"/>
      </a:dk2>
      <a:lt2>
        <a:srgbClr val="A4198A"/>
      </a:lt2>
      <a:accent1>
        <a:srgbClr val="000000"/>
      </a:accent1>
      <a:accent2>
        <a:srgbClr val="FFFF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4NH Theme" id="{BFAFDDCD-A103-4E2F-82F9-5DA059E4CF48}" vid="{892BB738-F393-4605-8297-B6E7A9A18D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P4NH Theme</Template>
  <TotalTime>2666</TotalTime>
  <Words>810</Words>
  <Application>Microsoft Office PowerPoint</Application>
  <PresentationFormat>On-screen Show (4:3)</PresentationFormat>
  <Paragraphs>152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Questrial</vt:lpstr>
      <vt:lpstr>Verdana</vt:lpstr>
      <vt:lpstr>Wingdings</vt:lpstr>
      <vt:lpstr>P4NH Theme</vt:lpstr>
      <vt:lpstr>Stress and  Stress Management</vt:lpstr>
      <vt:lpstr>Welcome and Introductions</vt:lpstr>
      <vt:lpstr>Agreements</vt:lpstr>
      <vt:lpstr>What We Will Talk About Today</vt:lpstr>
      <vt:lpstr>What is Stress?</vt:lpstr>
      <vt:lpstr>Who Feels Stressed?</vt:lpstr>
      <vt:lpstr>Common Symptoms of Stress</vt:lpstr>
      <vt:lpstr>Some Cancer-Related Causes of Stress</vt:lpstr>
      <vt:lpstr>Break</vt:lpstr>
      <vt:lpstr>Healthy and Unhealthy Ways  to Manage Stress</vt:lpstr>
      <vt:lpstr>A few suggestions... </vt:lpstr>
      <vt:lpstr>Activity</vt:lpstr>
      <vt:lpstr>Stress Management</vt:lpstr>
      <vt:lpstr>Discussion Questions</vt:lpstr>
      <vt:lpstr>Things to Think About</vt:lpstr>
      <vt:lpstr>Closing Circle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Support Group South Puget Intertribal Planning Agency Comprehensive Cancer Control Program</dc:title>
  <dc:creator>Sarah Zephier</dc:creator>
  <cp:lastModifiedBy>jennbeth</cp:lastModifiedBy>
  <cp:revision>174</cp:revision>
  <cp:lastPrinted>2015-04-23T21:32:05Z</cp:lastPrinted>
  <dcterms:created xsi:type="dcterms:W3CDTF">2014-01-13T21:11:12Z</dcterms:created>
  <dcterms:modified xsi:type="dcterms:W3CDTF">2015-05-09T01:23:08Z</dcterms:modified>
</cp:coreProperties>
</file>